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1"/>
  </p:notesMasterIdLst>
  <p:sldIdLst>
    <p:sldId id="257" r:id="rId2"/>
    <p:sldId id="271" r:id="rId3"/>
    <p:sldId id="311" r:id="rId4"/>
    <p:sldId id="320" r:id="rId5"/>
    <p:sldId id="318" r:id="rId6"/>
    <p:sldId id="319" r:id="rId7"/>
    <p:sldId id="314" r:id="rId8"/>
    <p:sldId id="315" r:id="rId9"/>
    <p:sldId id="316" r:id="rId10"/>
    <p:sldId id="317" r:id="rId11"/>
    <p:sldId id="280" r:id="rId12"/>
    <p:sldId id="307" r:id="rId13"/>
    <p:sldId id="281" r:id="rId14"/>
    <p:sldId id="283" r:id="rId15"/>
    <p:sldId id="289" r:id="rId16"/>
    <p:sldId id="288" r:id="rId17"/>
    <p:sldId id="287" r:id="rId18"/>
    <p:sldId id="312" r:id="rId19"/>
    <p:sldId id="285" r:id="rId20"/>
    <p:sldId id="284" r:id="rId21"/>
    <p:sldId id="282" r:id="rId22"/>
    <p:sldId id="313" r:id="rId23"/>
    <p:sldId id="291" r:id="rId24"/>
    <p:sldId id="309" r:id="rId25"/>
    <p:sldId id="308" r:id="rId26"/>
    <p:sldId id="294" r:id="rId27"/>
    <p:sldId id="310" r:id="rId28"/>
    <p:sldId id="295" r:id="rId29"/>
    <p:sldId id="27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271"/>
            <p14:sldId id="311"/>
            <p14:sldId id="320"/>
            <p14:sldId id="318"/>
            <p14:sldId id="319"/>
            <p14:sldId id="314"/>
            <p14:sldId id="315"/>
            <p14:sldId id="316"/>
            <p14:sldId id="317"/>
            <p14:sldId id="280"/>
            <p14:sldId id="307"/>
            <p14:sldId id="281"/>
            <p14:sldId id="283"/>
            <p14:sldId id="289"/>
            <p14:sldId id="288"/>
            <p14:sldId id="287"/>
            <p14:sldId id="312"/>
            <p14:sldId id="285"/>
            <p14:sldId id="284"/>
            <p14:sldId id="282"/>
            <p14:sldId id="313"/>
            <p14:sldId id="291"/>
            <p14:sldId id="309"/>
            <p14:sldId id="308"/>
            <p14:sldId id="294"/>
            <p14:sldId id="310"/>
            <p14:sldId id="29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72" autoAdjust="0"/>
  </p:normalViewPr>
  <p:slideViewPr>
    <p:cSldViewPr snapToGrid="0">
      <p:cViewPr>
        <p:scale>
          <a:sx n="100" d="100"/>
          <a:sy n="10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docker run -d -p 3000:8080 </a:t>
            </a:r>
          </a:p>
          <a:p>
            <a:r>
              <a:rPr lang="en-US" sz="1200" dirty="0"/>
              <a:t>-e OPENAI_API_KEY=</a:t>
            </a:r>
            <a:r>
              <a:rPr lang="en-US" sz="1200" dirty="0" err="1"/>
              <a:t>your_secret_key</a:t>
            </a:r>
            <a:r>
              <a:rPr lang="en-US" sz="1200" dirty="0"/>
              <a:t> </a:t>
            </a:r>
          </a:p>
          <a:p>
            <a:r>
              <a:rPr lang="en-US" sz="1200" dirty="0"/>
              <a:t>-v open-</a:t>
            </a:r>
            <a:r>
              <a:rPr lang="en-US" sz="1200" dirty="0" err="1"/>
              <a:t>webui</a:t>
            </a:r>
            <a:r>
              <a:rPr lang="en-US" sz="1200" dirty="0"/>
              <a:t>:/app/backend/data </a:t>
            </a:r>
          </a:p>
          <a:p>
            <a:r>
              <a:rPr lang="en-US" sz="1200" dirty="0"/>
              <a:t>--name open-</a:t>
            </a:r>
            <a:r>
              <a:rPr lang="en-US" sz="1200" dirty="0" err="1"/>
              <a:t>webui</a:t>
            </a:r>
            <a:r>
              <a:rPr lang="en-US" sz="1200" dirty="0"/>
              <a:t> </a:t>
            </a:r>
          </a:p>
          <a:p>
            <a:r>
              <a:rPr lang="en-US" sz="1200" dirty="0"/>
              <a:t>--restart always </a:t>
            </a:r>
          </a:p>
          <a:p>
            <a:r>
              <a:rPr lang="en-US" sz="1200" dirty="0"/>
              <a:t>ghcr.io/open-</a:t>
            </a:r>
            <a:r>
              <a:rPr lang="en-US" sz="1200" dirty="0" err="1"/>
              <a:t>webui</a:t>
            </a:r>
            <a:r>
              <a:rPr lang="en-US" sz="1200" dirty="0"/>
              <a:t>/</a:t>
            </a:r>
            <a:r>
              <a:rPr lang="en-US" sz="1200" dirty="0" err="1"/>
              <a:t>open-webui:main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1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https://docs.openwebui.com/mission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https://docs.openwebui.com/getting-started/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9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https://docs.openwebui.com/faq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4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https://www.youtube.com/watch?v=nyoFq9wkWzs&amp;list=PL7hc7ZLdMi6rokQ_nG0hTH_ngAjfJK4Jf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5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https://docs.openwebui.com/getting-started/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13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run -d -p 3000:8080 -e WEBUI_AUTH=False -e OPENAI_API_KEY=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 -v open-</a:t>
            </a:r>
            <a:r>
              <a:rPr lang="en-US" dirty="0" err="1"/>
              <a:t>webui</a:t>
            </a:r>
            <a:r>
              <a:rPr lang="en-US" dirty="0"/>
              <a:t>:/app/backend/data --name open-</a:t>
            </a:r>
            <a:r>
              <a:rPr lang="en-US" dirty="0" err="1"/>
              <a:t>webui</a:t>
            </a:r>
            <a:r>
              <a:rPr lang="en-US" dirty="0"/>
              <a:t> --restart always ghcr.io/open-</a:t>
            </a:r>
            <a:r>
              <a:rPr lang="en-US" dirty="0" err="1"/>
              <a:t>webui</a:t>
            </a:r>
            <a:r>
              <a:rPr lang="en-US" dirty="0"/>
              <a:t>/</a:t>
            </a:r>
            <a:r>
              <a:rPr lang="en-US" dirty="0" err="1"/>
              <a:t>open-webui:main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29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run -d -p 3000:8080 -e WEBUI_AUTH=False -e OPENAI_API_KEY=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 -v open-</a:t>
            </a:r>
            <a:r>
              <a:rPr lang="en-US" dirty="0" err="1"/>
              <a:t>webui</a:t>
            </a:r>
            <a:r>
              <a:rPr lang="en-US" dirty="0"/>
              <a:t>:/app/backend/data --name open-</a:t>
            </a:r>
            <a:r>
              <a:rPr lang="en-US" dirty="0" err="1"/>
              <a:t>webui</a:t>
            </a:r>
            <a:r>
              <a:rPr lang="en-US" dirty="0"/>
              <a:t> --restart always ghcr.io/open-</a:t>
            </a:r>
            <a:r>
              <a:rPr lang="en-US" dirty="0" err="1"/>
              <a:t>webui</a:t>
            </a:r>
            <a:r>
              <a:rPr lang="en-US" dirty="0"/>
              <a:t>/</a:t>
            </a:r>
            <a:r>
              <a:rPr lang="en-US" dirty="0" err="1"/>
              <a:t>open-webui:main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6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795" y="807720"/>
            <a:ext cx="8791575" cy="4846320"/>
          </a:xfrm>
        </p:spPr>
        <p:txBody>
          <a:bodyPr>
            <a:normAutofit/>
          </a:bodyPr>
          <a:lstStyle/>
          <a:p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docker</a:t>
            </a:r>
            <a:br>
              <a:rPr lang="en-US" dirty="0"/>
            </a:br>
            <a:r>
              <a:rPr lang="en-US" dirty="0"/>
              <a:t>Part 3:</a:t>
            </a:r>
            <a:br>
              <a:rPr lang="en-US" dirty="0"/>
            </a:br>
            <a:r>
              <a:rPr lang="en-US" dirty="0"/>
              <a:t>setting up</a:t>
            </a:r>
            <a:br>
              <a:rPr lang="en-US" dirty="0"/>
            </a:br>
            <a:r>
              <a:rPr lang="en-US" dirty="0"/>
              <a:t>Open </a:t>
            </a:r>
            <a:r>
              <a:rPr lang="en-US" dirty="0" err="1"/>
              <a:t>WebUI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open 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2CD6C-88F7-D3EC-5331-41FD86A2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693" y="1600059"/>
            <a:ext cx="5624047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5A5A4-DBC9-9A38-BF73-4FE4C89E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75" y="540298"/>
            <a:ext cx="10298850" cy="577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2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D68F-7DE2-DA86-1302-C2BC95A0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and Running the </a:t>
            </a:r>
            <a:r>
              <a:rPr lang="en-US" sz="3600" dirty="0"/>
              <a:t>Open </a:t>
            </a:r>
            <a:r>
              <a:rPr lang="en-US" sz="3600" dirty="0" err="1"/>
              <a:t>WebUI</a:t>
            </a:r>
            <a:r>
              <a:rPr lang="en-US" sz="3600" dirty="0"/>
              <a:t> </a:t>
            </a:r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1117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CF5BF8-2307-FA8D-4E89-AD5449EE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02" y="0"/>
            <a:ext cx="5540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718E66-D20C-CAC6-F3ED-4C78B106DC3A}"/>
              </a:ext>
            </a:extLst>
          </p:cNvPr>
          <p:cNvSpPr txBox="1"/>
          <p:nvPr/>
        </p:nvSpPr>
        <p:spPr>
          <a:xfrm>
            <a:off x="129540" y="238988"/>
            <a:ext cx="11932920" cy="59093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5400" dirty="0"/>
              <a:t>docker run </a:t>
            </a:r>
            <a:r>
              <a:rPr lang="en-US" sz="5400" dirty="0">
                <a:solidFill>
                  <a:srgbClr val="FFC000"/>
                </a:solidFill>
              </a:rPr>
              <a:t>-d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2"/>
                </a:solidFill>
              </a:rPr>
              <a:t>-p 3000:8080 </a:t>
            </a:r>
          </a:p>
          <a:p>
            <a:r>
              <a:rPr lang="en-US" sz="5400" dirty="0">
                <a:solidFill>
                  <a:schemeClr val="accent3"/>
                </a:solidFill>
              </a:rPr>
              <a:t>-e WEBUI_AUTH=False</a:t>
            </a:r>
            <a:r>
              <a:rPr lang="en-US" sz="5400" dirty="0"/>
              <a:t> </a:t>
            </a:r>
          </a:p>
          <a:p>
            <a:r>
              <a:rPr lang="en-US" sz="5400" dirty="0">
                <a:solidFill>
                  <a:schemeClr val="accent3"/>
                </a:solidFill>
              </a:rPr>
              <a:t>-e OPENAI_API_KEY=</a:t>
            </a:r>
            <a:r>
              <a:rPr lang="en-US" sz="5400" dirty="0" err="1">
                <a:solidFill>
                  <a:schemeClr val="accent3"/>
                </a:solidFill>
              </a:rPr>
              <a:t>your_secret_key</a:t>
            </a:r>
            <a:r>
              <a:rPr lang="en-US" sz="5400" dirty="0">
                <a:solidFill>
                  <a:schemeClr val="accent3"/>
                </a:solidFill>
              </a:rPr>
              <a:t> </a:t>
            </a:r>
          </a:p>
          <a:p>
            <a:r>
              <a:rPr lang="en-US" sz="5400" dirty="0">
                <a:solidFill>
                  <a:schemeClr val="accent4"/>
                </a:solidFill>
              </a:rPr>
              <a:t>-v open-</a:t>
            </a:r>
            <a:r>
              <a:rPr lang="en-US" sz="5400" dirty="0" err="1">
                <a:solidFill>
                  <a:schemeClr val="accent4"/>
                </a:solidFill>
              </a:rPr>
              <a:t>webui</a:t>
            </a:r>
            <a:r>
              <a:rPr lang="en-US" sz="5400" dirty="0">
                <a:solidFill>
                  <a:schemeClr val="accent4"/>
                </a:solidFill>
              </a:rPr>
              <a:t>:/app/backend/data </a:t>
            </a:r>
          </a:p>
          <a:p>
            <a:r>
              <a:rPr lang="en-US" sz="5400" dirty="0">
                <a:solidFill>
                  <a:schemeClr val="accent6"/>
                </a:solidFill>
              </a:rPr>
              <a:t>--name open-</a:t>
            </a:r>
            <a:r>
              <a:rPr lang="en-US" sz="5400" dirty="0" err="1">
                <a:solidFill>
                  <a:schemeClr val="accent6"/>
                </a:solidFill>
              </a:rPr>
              <a:t>webui</a:t>
            </a:r>
            <a:r>
              <a:rPr lang="en-US" sz="5400" dirty="0">
                <a:solidFill>
                  <a:schemeClr val="accent6"/>
                </a:solidFill>
              </a:rPr>
              <a:t> </a:t>
            </a:r>
          </a:p>
          <a:p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--restart always </a:t>
            </a:r>
          </a:p>
          <a:p>
            <a:r>
              <a:rPr lang="en-US" sz="5400" dirty="0">
                <a:solidFill>
                  <a:schemeClr val="tx2"/>
                </a:solidFill>
              </a:rPr>
              <a:t>ghcr.io</a:t>
            </a:r>
            <a:r>
              <a:rPr lang="en-US" sz="5400" dirty="0"/>
              <a:t>/</a:t>
            </a:r>
            <a:r>
              <a:rPr lang="en-US" sz="5400" dirty="0">
                <a:solidFill>
                  <a:schemeClr val="accent1"/>
                </a:solidFill>
              </a:rPr>
              <a:t>open-</a:t>
            </a:r>
            <a:r>
              <a:rPr lang="en-US" sz="5400" dirty="0" err="1">
                <a:solidFill>
                  <a:schemeClr val="accent1"/>
                </a:solidFill>
              </a:rPr>
              <a:t>webui</a:t>
            </a:r>
            <a:r>
              <a:rPr lang="en-US" sz="5400" dirty="0">
                <a:solidFill>
                  <a:schemeClr val="accent1"/>
                </a:solidFill>
              </a:rPr>
              <a:t>/</a:t>
            </a:r>
            <a:r>
              <a:rPr lang="en-US" sz="5400" dirty="0" err="1">
                <a:solidFill>
                  <a:schemeClr val="accent1"/>
                </a:solidFill>
              </a:rPr>
              <a:t>open-webui:main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6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8D12-73F4-F47E-AE2E-99F0E13A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Running the </a:t>
            </a:r>
            <a:r>
              <a:rPr lang="en-US" sz="3600" dirty="0"/>
              <a:t>Open </a:t>
            </a:r>
            <a:r>
              <a:rPr lang="en-US" sz="3600" dirty="0" err="1"/>
              <a:t>WebUI</a:t>
            </a:r>
            <a:r>
              <a:rPr lang="en-US" sz="3600" dirty="0"/>
              <a:t> </a:t>
            </a:r>
            <a:r>
              <a:rPr lang="en-US" dirty="0"/>
              <a:t>container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042B8-1D68-B46E-5F07-F2B032B8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13" y="1794323"/>
            <a:ext cx="11286198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2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C054-F435-EC2B-8701-225DF9D7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7038"/>
            <a:ext cx="9905998" cy="1478570"/>
          </a:xfrm>
        </p:spPr>
        <p:txBody>
          <a:bodyPr/>
          <a:lstStyle/>
          <a:p>
            <a:r>
              <a:rPr lang="en-US" dirty="0"/>
              <a:t>What happened?</a:t>
            </a:r>
          </a:p>
        </p:txBody>
      </p:sp>
      <p:pic>
        <p:nvPicPr>
          <p:cNvPr id="6" name="Graphic 5" descr="Programmer male with solid fill">
            <a:extLst>
              <a:ext uri="{FF2B5EF4-FFF2-40B4-BE49-F238E27FC236}">
                <a16:creationId xmlns:a16="http://schemas.microsoft.com/office/drawing/2014/main" id="{DF2D9485-556B-9A10-F274-5C4E7BC78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892" y="1505330"/>
            <a:ext cx="1623060" cy="1623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33F75A-D141-1A8F-6E78-9DCDC6256F6F}"/>
              </a:ext>
            </a:extLst>
          </p:cNvPr>
          <p:cNvGrpSpPr/>
          <p:nvPr/>
        </p:nvGrpSpPr>
        <p:grpSpPr>
          <a:xfrm>
            <a:off x="3520441" y="4282244"/>
            <a:ext cx="4693919" cy="2279888"/>
            <a:chOff x="906781" y="2290604"/>
            <a:chExt cx="7193279" cy="34045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BCCA85-A71D-F6FE-474D-FF4B5C4E4E55}"/>
                </a:ext>
              </a:extLst>
            </p:cNvPr>
            <p:cNvGrpSpPr/>
            <p:nvPr/>
          </p:nvGrpSpPr>
          <p:grpSpPr>
            <a:xfrm>
              <a:off x="906781" y="2290604"/>
              <a:ext cx="7193279" cy="3404552"/>
              <a:chOff x="1005841" y="1581944"/>
              <a:chExt cx="7193279" cy="34045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300022-3336-DCC2-F184-91013B33118B}"/>
                  </a:ext>
                </a:extLst>
              </p:cNvPr>
              <p:cNvSpPr/>
              <p:nvPr/>
            </p:nvSpPr>
            <p:spPr>
              <a:xfrm>
                <a:off x="1005841" y="1581944"/>
                <a:ext cx="7193279" cy="3404552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302D82-30FD-AB96-440F-376CBF1280AB}"/>
                  </a:ext>
                </a:extLst>
              </p:cNvPr>
              <p:cNvSpPr/>
              <p:nvPr/>
            </p:nvSpPr>
            <p:spPr>
              <a:xfrm>
                <a:off x="1485900" y="2255520"/>
                <a:ext cx="2446020" cy="2057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Pull Image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C20515-0E0E-7096-D249-07DC10205F5A}"/>
                  </a:ext>
                </a:extLst>
              </p:cNvPr>
              <p:cNvSpPr/>
              <p:nvPr/>
            </p:nvSpPr>
            <p:spPr>
              <a:xfrm>
                <a:off x="5196842" y="2255520"/>
                <a:ext cx="2446020" cy="20574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Create Container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CABF1A-AEB5-2755-F5B1-70072612D2CA}"/>
                </a:ext>
              </a:extLst>
            </p:cNvPr>
            <p:cNvSpPr txBox="1"/>
            <p:nvPr/>
          </p:nvSpPr>
          <p:spPr>
            <a:xfrm>
              <a:off x="1089660" y="2290604"/>
              <a:ext cx="2334762" cy="566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Docker Engine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C03860-E7A6-E81F-E77B-858E88B78830}"/>
              </a:ext>
            </a:extLst>
          </p:cNvPr>
          <p:cNvSpPr/>
          <p:nvPr/>
        </p:nvSpPr>
        <p:spPr>
          <a:xfrm>
            <a:off x="8105049" y="1751019"/>
            <a:ext cx="2005529" cy="167798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Container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D94D1544-6271-8469-55EB-17BC2800F0CA}"/>
              </a:ext>
            </a:extLst>
          </p:cNvPr>
          <p:cNvSpPr/>
          <p:nvPr/>
        </p:nvSpPr>
        <p:spPr>
          <a:xfrm>
            <a:off x="1269892" y="4282244"/>
            <a:ext cx="1372828" cy="2279888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E0228-57FB-8DAB-D510-1A9E50440873}"/>
              </a:ext>
            </a:extLst>
          </p:cNvPr>
          <p:cNvCxnSpPr/>
          <p:nvPr/>
        </p:nvCxnSpPr>
        <p:spPr>
          <a:xfrm flipH="1">
            <a:off x="2540656" y="5189220"/>
            <a:ext cx="109912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9183F6-2696-CBFD-42B2-BC93BA2CE521}"/>
              </a:ext>
            </a:extLst>
          </p:cNvPr>
          <p:cNvCxnSpPr>
            <a:cxnSpLocks/>
          </p:cNvCxnSpPr>
          <p:nvPr/>
        </p:nvCxnSpPr>
        <p:spPr>
          <a:xfrm>
            <a:off x="2540656" y="5577840"/>
            <a:ext cx="109912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B1680D-A3FC-8859-46F5-A2852B54AD51}"/>
              </a:ext>
            </a:extLst>
          </p:cNvPr>
          <p:cNvSpPr txBox="1"/>
          <p:nvPr/>
        </p:nvSpPr>
        <p:spPr>
          <a:xfrm>
            <a:off x="3034605" y="2967335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 Run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D5C752-BCE1-81A4-85B4-E4D74C1A5BD3}"/>
              </a:ext>
            </a:extLst>
          </p:cNvPr>
          <p:cNvCxnSpPr>
            <a:cxnSpLocks/>
          </p:cNvCxnSpPr>
          <p:nvPr/>
        </p:nvCxnSpPr>
        <p:spPr>
          <a:xfrm>
            <a:off x="2642720" y="3128390"/>
            <a:ext cx="877721" cy="105007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D22DDC-B9EC-D4E5-4B5E-0DDBCF520F22}"/>
              </a:ext>
            </a:extLst>
          </p:cNvPr>
          <p:cNvSpPr txBox="1"/>
          <p:nvPr/>
        </p:nvSpPr>
        <p:spPr>
          <a:xfrm>
            <a:off x="2590396" y="4533245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 Pull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7B0A41-8F3C-EA79-1AB2-B964735C5FB8}"/>
              </a:ext>
            </a:extLst>
          </p:cNvPr>
          <p:cNvCxnSpPr/>
          <p:nvPr/>
        </p:nvCxnSpPr>
        <p:spPr>
          <a:xfrm flipH="1">
            <a:off x="5317839" y="5196840"/>
            <a:ext cx="109912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7BB324-1916-F330-108D-E6DFD18022D8}"/>
              </a:ext>
            </a:extLst>
          </p:cNvPr>
          <p:cNvCxnSpPr>
            <a:cxnSpLocks/>
          </p:cNvCxnSpPr>
          <p:nvPr/>
        </p:nvCxnSpPr>
        <p:spPr>
          <a:xfrm>
            <a:off x="5317839" y="5585460"/>
            <a:ext cx="109912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D004D5-2E40-9615-5A1F-C3FC65C3497F}"/>
              </a:ext>
            </a:extLst>
          </p:cNvPr>
          <p:cNvSpPr txBox="1"/>
          <p:nvPr/>
        </p:nvSpPr>
        <p:spPr>
          <a:xfrm>
            <a:off x="5214035" y="6095168"/>
            <a:ext cx="13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3: Create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39A6B5-D6DC-C60B-8F9C-65A02BFF95FA}"/>
              </a:ext>
            </a:extLst>
          </p:cNvPr>
          <p:cNvCxnSpPr>
            <a:cxnSpLocks/>
          </p:cNvCxnSpPr>
          <p:nvPr/>
        </p:nvCxnSpPr>
        <p:spPr>
          <a:xfrm flipV="1">
            <a:off x="8105049" y="3276600"/>
            <a:ext cx="574131" cy="119517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AAE67B-4ED6-A2CF-7A95-51EBED674A04}"/>
              </a:ext>
            </a:extLst>
          </p:cNvPr>
          <p:cNvSpPr txBox="1"/>
          <p:nvPr/>
        </p:nvSpPr>
        <p:spPr>
          <a:xfrm>
            <a:off x="8559215" y="3741989"/>
            <a:ext cx="1385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4: Deploy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F92261-41AC-33AF-59B0-709835E8F813}"/>
              </a:ext>
            </a:extLst>
          </p:cNvPr>
          <p:cNvCxnSpPr>
            <a:cxnSpLocks/>
          </p:cNvCxnSpPr>
          <p:nvPr/>
        </p:nvCxnSpPr>
        <p:spPr>
          <a:xfrm flipH="1">
            <a:off x="2459733" y="1912620"/>
            <a:ext cx="5518407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E5EE97-23D9-9F10-1921-727E340E9E88}"/>
              </a:ext>
            </a:extLst>
          </p:cNvPr>
          <p:cNvCxnSpPr>
            <a:cxnSpLocks/>
          </p:cNvCxnSpPr>
          <p:nvPr/>
        </p:nvCxnSpPr>
        <p:spPr>
          <a:xfrm>
            <a:off x="2540656" y="2301240"/>
            <a:ext cx="543748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5EF60C-55BA-7F49-CACE-B020CD9EBE1C}"/>
              </a:ext>
            </a:extLst>
          </p:cNvPr>
          <p:cNvSpPr txBox="1"/>
          <p:nvPr/>
        </p:nvSpPr>
        <p:spPr>
          <a:xfrm>
            <a:off x="4806214" y="2369371"/>
            <a:ext cx="141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5: Interact</a:t>
            </a:r>
          </a:p>
        </p:txBody>
      </p:sp>
    </p:spTree>
    <p:extLst>
      <p:ext uri="{BB962C8B-B14F-4D97-AF65-F5344CB8AC3E}">
        <p14:creationId xmlns:p14="http://schemas.microsoft.com/office/powerpoint/2010/main" val="241612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7B32-304E-6DBA-FAE5-951F0CB3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Desktop view: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E9F8B-C8EB-0B4F-1451-E623A402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32" y="1840062"/>
            <a:ext cx="10607959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9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7B32-304E-6DBA-FAE5-951F0CB3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Desktop view: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EC7BF-86DC-594D-B89F-5E353317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64" y="1801972"/>
            <a:ext cx="10806096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8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CAC05-5347-9964-5B7C-5C39685B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desktop: 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D4AF5-C6DF-0D4D-61A6-524CA5D24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6" y="2266849"/>
            <a:ext cx="10691787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3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4380-0AC6-4071-EA5A-3F7129F6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18"/>
            <a:ext cx="9905998" cy="1478570"/>
          </a:xfrm>
        </p:spPr>
        <p:txBody>
          <a:bodyPr/>
          <a:lstStyle/>
          <a:p>
            <a:r>
              <a:rPr lang="en-US" dirty="0"/>
              <a:t>Demo: Connecting to the container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C5CB0-128C-5798-8A6C-8DF79E36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0" y="1363792"/>
            <a:ext cx="10595443" cy="47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74F1-E805-BB79-DFAB-8B20B4BB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A611-7080-DB39-0E56-E9F99FBF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3407"/>
            <a:ext cx="9905999" cy="3541714"/>
          </a:xfrm>
        </p:spPr>
        <p:txBody>
          <a:bodyPr>
            <a:normAutofit/>
          </a:bodyPr>
          <a:lstStyle/>
          <a:p>
            <a:r>
              <a:rPr lang="en-US" sz="4000" dirty="0"/>
              <a:t>What is Open </a:t>
            </a:r>
            <a:r>
              <a:rPr lang="en-US" sz="4000" dirty="0" err="1"/>
              <a:t>WebUI</a:t>
            </a:r>
            <a:r>
              <a:rPr lang="en-US" sz="4000" dirty="0"/>
              <a:t>?</a:t>
            </a:r>
          </a:p>
          <a:p>
            <a:r>
              <a:rPr lang="en-US" sz="4000" dirty="0"/>
              <a:t>Getting Your OpenAI API Key</a:t>
            </a:r>
          </a:p>
          <a:p>
            <a:r>
              <a:rPr lang="en-US" sz="4000" dirty="0"/>
              <a:t>Pulling and Running the Open </a:t>
            </a:r>
            <a:r>
              <a:rPr lang="en-US" sz="4000" dirty="0" err="1"/>
              <a:t>WebUI</a:t>
            </a:r>
            <a:r>
              <a:rPr lang="en-US" sz="4000" dirty="0"/>
              <a:t> Image</a:t>
            </a:r>
          </a:p>
          <a:p>
            <a:r>
              <a:rPr lang="en-US" sz="4000" dirty="0"/>
              <a:t>Breaking Down the Run</a:t>
            </a:r>
          </a:p>
        </p:txBody>
      </p:sp>
    </p:spTree>
    <p:extLst>
      <p:ext uri="{BB962C8B-B14F-4D97-AF65-F5344CB8AC3E}">
        <p14:creationId xmlns:p14="http://schemas.microsoft.com/office/powerpoint/2010/main" val="2439404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B55A89-0041-431B-4B4F-74FA557E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the run</a:t>
            </a:r>
          </a:p>
        </p:txBody>
      </p:sp>
    </p:spTree>
    <p:extLst>
      <p:ext uri="{BB962C8B-B14F-4D97-AF65-F5344CB8AC3E}">
        <p14:creationId xmlns:p14="http://schemas.microsoft.com/office/powerpoint/2010/main" val="377764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docker run -d -p 3000:8080</a:t>
            </a:r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 flipH="1">
            <a:off x="2101361" y="862232"/>
            <a:ext cx="1737946" cy="1211580"/>
          </a:xfrm>
          <a:prstGeom prst="accentBorderCallout1">
            <a:avLst>
              <a:gd name="adj1" fmla="val 18750"/>
              <a:gd name="adj2" fmla="val -8333"/>
              <a:gd name="adj3" fmla="val 167217"/>
              <a:gd name="adj4" fmla="val -101721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in detached mode</a:t>
            </a:r>
          </a:p>
        </p:txBody>
      </p:sp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28DE1B28-EFAE-FB42-82C4-52544EC7E0F3}"/>
              </a:ext>
            </a:extLst>
          </p:cNvPr>
          <p:cNvSpPr/>
          <p:nvPr/>
        </p:nvSpPr>
        <p:spPr>
          <a:xfrm>
            <a:off x="8469336" y="4348230"/>
            <a:ext cx="1897380" cy="1211580"/>
          </a:xfrm>
          <a:prstGeom prst="accentBorderCallout1">
            <a:avLst>
              <a:gd name="adj1" fmla="val 18750"/>
              <a:gd name="adj2" fmla="val -8333"/>
              <a:gd name="adj3" fmla="val -78066"/>
              <a:gd name="adj4" fmla="val -104105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 assignment (</a:t>
            </a:r>
            <a:r>
              <a:rPr lang="en-US" dirty="0" err="1"/>
              <a:t>Host:Container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1435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-e OPENAI_API_KEY=</a:t>
            </a:r>
            <a:r>
              <a:rPr lang="en-US" sz="4400" dirty="0" err="1"/>
              <a:t>your_secret_key</a:t>
            </a:r>
            <a:endParaRPr lang="en-US" sz="4400" dirty="0"/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5851574" y="578777"/>
            <a:ext cx="2111326" cy="1211580"/>
          </a:xfrm>
          <a:prstGeom prst="accentBorderCallout1">
            <a:avLst>
              <a:gd name="adj1" fmla="val 18750"/>
              <a:gd name="adj2" fmla="val -8333"/>
              <a:gd name="adj3" fmla="val 182940"/>
              <a:gd name="adj4" fmla="val -81118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Variable:</a:t>
            </a:r>
          </a:p>
          <a:p>
            <a:pPr algn="ctr"/>
            <a:r>
              <a:rPr lang="en-US" dirty="0"/>
              <a:t>Key for API access</a:t>
            </a:r>
          </a:p>
        </p:txBody>
      </p:sp>
    </p:spTree>
    <p:extLst>
      <p:ext uri="{BB962C8B-B14F-4D97-AF65-F5344CB8AC3E}">
        <p14:creationId xmlns:p14="http://schemas.microsoft.com/office/powerpoint/2010/main" val="3872328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-e WEBUI_AUTH=False</a:t>
            </a:r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7055534" y="647357"/>
            <a:ext cx="1516380" cy="1211580"/>
          </a:xfrm>
          <a:prstGeom prst="accentBorderCallout1">
            <a:avLst>
              <a:gd name="adj1" fmla="val 18750"/>
              <a:gd name="adj2" fmla="val -8333"/>
              <a:gd name="adj3" fmla="val 182940"/>
              <a:gd name="adj4" fmla="val -81118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Variable:</a:t>
            </a:r>
          </a:p>
          <a:p>
            <a:pPr algn="ctr"/>
            <a:r>
              <a:rPr lang="en-US" dirty="0"/>
              <a:t>Turn off login requirement</a:t>
            </a:r>
          </a:p>
        </p:txBody>
      </p:sp>
    </p:spTree>
    <p:extLst>
      <p:ext uri="{BB962C8B-B14F-4D97-AF65-F5344CB8AC3E}">
        <p14:creationId xmlns:p14="http://schemas.microsoft.com/office/powerpoint/2010/main" val="258634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-v open-</a:t>
            </a:r>
            <a:r>
              <a:rPr lang="en-US" sz="4400" dirty="0" err="1"/>
              <a:t>webui</a:t>
            </a:r>
            <a:r>
              <a:rPr lang="en-US" sz="4400" dirty="0"/>
              <a:t>:/app/backend/data</a:t>
            </a:r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7298786" y="597534"/>
            <a:ext cx="2218593" cy="1211580"/>
          </a:xfrm>
          <a:prstGeom prst="accentBorderCallout1">
            <a:avLst>
              <a:gd name="adj1" fmla="val 18750"/>
              <a:gd name="adj2" fmla="val -8333"/>
              <a:gd name="adj3" fmla="val 182940"/>
              <a:gd name="adj4" fmla="val -81118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Volume:</a:t>
            </a:r>
          </a:p>
          <a:p>
            <a:pPr algn="ctr"/>
            <a:r>
              <a:rPr lang="en-US" dirty="0"/>
              <a:t>Backend data storage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Host:Container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8573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--name open-</a:t>
            </a:r>
            <a:r>
              <a:rPr lang="en-US" sz="4400" dirty="0" err="1"/>
              <a:t>webui</a:t>
            </a:r>
            <a:endParaRPr lang="en-US" sz="4400" dirty="0"/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6510997" y="666700"/>
            <a:ext cx="1516380" cy="1211580"/>
          </a:xfrm>
          <a:prstGeom prst="accentBorderCallout1">
            <a:avLst>
              <a:gd name="adj1" fmla="val 18750"/>
              <a:gd name="adj2" fmla="val -8333"/>
              <a:gd name="adj3" fmla="val 182940"/>
              <a:gd name="adj4" fmla="val -81118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 name</a:t>
            </a:r>
          </a:p>
        </p:txBody>
      </p:sp>
    </p:spTree>
    <p:extLst>
      <p:ext uri="{BB962C8B-B14F-4D97-AF65-F5344CB8AC3E}">
        <p14:creationId xmlns:p14="http://schemas.microsoft.com/office/powerpoint/2010/main" val="4245895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--restart always</a:t>
            </a:r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6616504" y="328489"/>
            <a:ext cx="1516380" cy="1211580"/>
          </a:xfrm>
          <a:prstGeom prst="accentBorderCallout1">
            <a:avLst>
              <a:gd name="adj1" fmla="val 18750"/>
              <a:gd name="adj2" fmla="val -8333"/>
              <a:gd name="adj3" fmla="val 208097"/>
              <a:gd name="adj4" fmla="val -79610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Auto-restart</a:t>
            </a:r>
          </a:p>
        </p:txBody>
      </p:sp>
    </p:spTree>
    <p:extLst>
      <p:ext uri="{BB962C8B-B14F-4D97-AF65-F5344CB8AC3E}">
        <p14:creationId xmlns:p14="http://schemas.microsoft.com/office/powerpoint/2010/main" val="2378353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B7F2B-0487-D5F0-B6DC-D1171950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6" y="866273"/>
            <a:ext cx="11218747" cy="51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3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860ED-3D19-FE60-0E50-D7560FBED07C}"/>
              </a:ext>
            </a:extLst>
          </p:cNvPr>
          <p:cNvSpPr txBox="1"/>
          <p:nvPr/>
        </p:nvSpPr>
        <p:spPr>
          <a:xfrm>
            <a:off x="129540" y="2732931"/>
            <a:ext cx="1193292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ghcr.io/open-</a:t>
            </a:r>
            <a:r>
              <a:rPr lang="en-US" sz="4400" dirty="0" err="1"/>
              <a:t>webui</a:t>
            </a:r>
            <a:r>
              <a:rPr lang="en-US" sz="4400" dirty="0"/>
              <a:t>/</a:t>
            </a:r>
            <a:r>
              <a:rPr lang="en-US" sz="4400" dirty="0" err="1"/>
              <a:t>open-webui:main</a:t>
            </a:r>
            <a:endParaRPr lang="en-US" sz="4400" dirty="0"/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57B18A67-F41A-DD17-7C45-0C8988B59F48}"/>
              </a:ext>
            </a:extLst>
          </p:cNvPr>
          <p:cNvSpPr/>
          <p:nvPr/>
        </p:nvSpPr>
        <p:spPr>
          <a:xfrm>
            <a:off x="4049151" y="258151"/>
            <a:ext cx="1516380" cy="1211580"/>
          </a:xfrm>
          <a:prstGeom prst="accentBorderCallout1">
            <a:avLst>
              <a:gd name="adj1" fmla="val 18750"/>
              <a:gd name="adj2" fmla="val -8333"/>
              <a:gd name="adj3" fmla="val 208097"/>
              <a:gd name="adj4" fmla="val -79610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</a:p>
        </p:txBody>
      </p:sp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28DE1B28-EFAE-FB42-82C4-52544EC7E0F3}"/>
              </a:ext>
            </a:extLst>
          </p:cNvPr>
          <p:cNvSpPr/>
          <p:nvPr/>
        </p:nvSpPr>
        <p:spPr>
          <a:xfrm>
            <a:off x="7825153" y="4704026"/>
            <a:ext cx="1897380" cy="1211580"/>
          </a:xfrm>
          <a:prstGeom prst="accentBorderCallout1">
            <a:avLst>
              <a:gd name="adj1" fmla="val 18750"/>
              <a:gd name="adj2" fmla="val -8333"/>
              <a:gd name="adj3" fmla="val -108254"/>
              <a:gd name="adj4" fmla="val -103703"/>
            </a:avLst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name</a:t>
            </a:r>
          </a:p>
        </p:txBody>
      </p:sp>
    </p:spTree>
    <p:extLst>
      <p:ext uri="{BB962C8B-B14F-4D97-AF65-F5344CB8AC3E}">
        <p14:creationId xmlns:p14="http://schemas.microsoft.com/office/powerpoint/2010/main" val="2107253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A2CBA5-AE6C-854D-53DC-9E6D06336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590550"/>
            <a:ext cx="9934574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CAFE1C-4C9F-6EA9-C660-A649EDAB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 </a:t>
            </a:r>
            <a:r>
              <a:rPr lang="en-US" dirty="0" err="1"/>
              <a:t>webui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102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297AF5-8BE3-782A-337E-E80AC3C33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48" y="1112440"/>
            <a:ext cx="9456905" cy="46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CCED42-D2A2-B39F-E2C8-CD7D78EE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1" y="880016"/>
            <a:ext cx="11488378" cy="50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2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28072-A0B3-EE42-2B59-225BC2BD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03" y="1510607"/>
            <a:ext cx="10078395" cy="38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2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2047-8CEA-0B2F-0792-8EDA0108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openai API key</a:t>
            </a:r>
          </a:p>
        </p:txBody>
      </p:sp>
    </p:spTree>
    <p:extLst>
      <p:ext uri="{BB962C8B-B14F-4D97-AF65-F5344CB8AC3E}">
        <p14:creationId xmlns:p14="http://schemas.microsoft.com/office/powerpoint/2010/main" val="221386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64B57B-1CE4-FBC0-AD85-7F100092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98" y="474226"/>
            <a:ext cx="9115004" cy="59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8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2FA0E-9378-00E2-641B-EF3819DA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90" y="335085"/>
            <a:ext cx="4435020" cy="61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9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8691</TotalTime>
  <Words>481</Words>
  <Application>Microsoft Office PowerPoint</Application>
  <PresentationFormat>Widescreen</PresentationFormat>
  <Paragraphs>78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Tw Cen MT</vt:lpstr>
      <vt:lpstr>Circuit</vt:lpstr>
      <vt:lpstr>using docker Part 3: setting up Open WebUI with open ai</vt:lpstr>
      <vt:lpstr>What you will learn</vt:lpstr>
      <vt:lpstr>What is open webui?</vt:lpstr>
      <vt:lpstr>PowerPoint Presentation</vt:lpstr>
      <vt:lpstr>PowerPoint Presentation</vt:lpstr>
      <vt:lpstr>PowerPoint Presentation</vt:lpstr>
      <vt:lpstr>Getting your openai API key</vt:lpstr>
      <vt:lpstr>PowerPoint Presentation</vt:lpstr>
      <vt:lpstr>PowerPoint Presentation</vt:lpstr>
      <vt:lpstr>PowerPoint Presentation</vt:lpstr>
      <vt:lpstr>Pulling and Running the Open WebUI image</vt:lpstr>
      <vt:lpstr>PowerPoint Presentation</vt:lpstr>
      <vt:lpstr>PowerPoint Presentation</vt:lpstr>
      <vt:lpstr>Demo: Running the Open WebUI container</vt:lpstr>
      <vt:lpstr>What happened?</vt:lpstr>
      <vt:lpstr>Docker Desktop view: image</vt:lpstr>
      <vt:lpstr>Docker Desktop view: Container</vt:lpstr>
      <vt:lpstr>Docker desktop: volume</vt:lpstr>
      <vt:lpstr>Demo: Connecting to the container</vt:lpstr>
      <vt:lpstr>Breaking down the run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15</cp:revision>
  <dcterms:created xsi:type="dcterms:W3CDTF">2024-06-30T01:37:58Z</dcterms:created>
  <dcterms:modified xsi:type="dcterms:W3CDTF">2024-09-11T00:45:08Z</dcterms:modified>
</cp:coreProperties>
</file>